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0" r:id="rId3"/>
    <p:sldId id="259" r:id="rId4"/>
    <p:sldId id="258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4" autoAdjust="0"/>
    <p:restoredTop sz="98514" autoAdjust="0"/>
  </p:normalViewPr>
  <p:slideViewPr>
    <p:cSldViewPr snapToGrid="0" snapToObjects="1">
      <p:cViewPr>
        <p:scale>
          <a:sx n="90" d="100"/>
          <a:sy n="90" d="100"/>
        </p:scale>
        <p:origin x="-808" y="-14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E4D80-6455-4345-A731-59B7CEBCDB35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BF0FB-F371-1A40-83E5-41117B3DC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35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E4D80-6455-4345-A731-59B7CEBCDB35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BF0FB-F371-1A40-83E5-41117B3DC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91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E4D80-6455-4345-A731-59B7CEBCDB35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BF0FB-F371-1A40-83E5-41117B3DC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79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E4D80-6455-4345-A731-59B7CEBCDB35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BF0FB-F371-1A40-83E5-41117B3DC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8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E4D80-6455-4345-A731-59B7CEBCDB35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BF0FB-F371-1A40-83E5-41117B3DC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42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E4D80-6455-4345-A731-59B7CEBCDB35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BF0FB-F371-1A40-83E5-41117B3DC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64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E4D80-6455-4345-A731-59B7CEBCDB35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BF0FB-F371-1A40-83E5-41117B3DC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98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E4D80-6455-4345-A731-59B7CEBCDB35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BF0FB-F371-1A40-83E5-41117B3DC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05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E4D80-6455-4345-A731-59B7CEBCDB35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BF0FB-F371-1A40-83E5-41117B3DC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83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E4D80-6455-4345-A731-59B7CEBCDB35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BF0FB-F371-1A40-83E5-41117B3DC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62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E4D80-6455-4345-A731-59B7CEBCDB35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BF0FB-F371-1A40-83E5-41117B3DC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65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3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E4D80-6455-4345-A731-59B7CEBCDB35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BF0FB-F371-1A40-83E5-41117B3DC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8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triticeaetoolbox.org/oat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3sandbox.org/t3/sandbox/oat/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riticeaetoolbox.org" TargetMode="Externa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3sandbox.org/t3/sandbox/oat/" TargetMode="External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heatgenetics.org/bioinformatics/22-android-field-book.html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s://triticeaetoolbox.org/oat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T3/Tutorials: Data Submission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T3 and the Android Field Book</a:t>
            </a:r>
          </a:p>
          <a:p>
            <a:endParaRPr lang="en-US" sz="1900" dirty="0" smtClean="0">
              <a:solidFill>
                <a:schemeClr val="tx1"/>
              </a:solidFill>
              <a:hlinkClick r:id=""/>
            </a:endParaRPr>
          </a:p>
          <a:p>
            <a:r>
              <a:rPr lang="en-US" sz="2000" dirty="0">
                <a:solidFill>
                  <a:schemeClr val="tx1"/>
                </a:solidFill>
                <a:hlinkClick r:id="rId2"/>
              </a:rPr>
              <a:t>https://triticeaetoolbox.org/</a:t>
            </a:r>
          </a:p>
          <a:p>
            <a:endParaRPr lang="en-US" sz="1900" dirty="0" smtClean="0">
              <a:solidFill>
                <a:schemeClr val="tx1"/>
              </a:solidFill>
              <a:hlinkClick r:id=""/>
            </a:endParaRPr>
          </a:p>
        </p:txBody>
      </p:sp>
      <p:pic>
        <p:nvPicPr>
          <p:cNvPr id="4" name="Picture 3" descr="Screen Shot 2016-06-21 at 4.44.20 PM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5" b="95455" l="7955" r="97727">
                        <a14:foregroundMark x1="67424" y1="50000" x2="67424" y2="50000"/>
                        <a14:foregroundMark x1="78788" y1="49621" x2="78788" y2="49621"/>
                        <a14:foregroundMark x1="78030" y1="46212" x2="78030" y2="46212"/>
                        <a14:foregroundMark x1="82576" y1="56439" x2="82576" y2="56439"/>
                        <a14:foregroundMark x1="71970" y1="39773" x2="71970" y2="39773"/>
                        <a14:foregroundMark x1="73106" y1="48864" x2="73106" y2="48864"/>
                        <a14:foregroundMark x1="73864" y1="36742" x2="73864" y2="36742"/>
                        <a14:foregroundMark x1="93939" y1="54545" x2="93939" y2="54545"/>
                        <a14:foregroundMark x1="76136" y1="57955" x2="76136" y2="57955"/>
                        <a14:foregroundMark x1="40530" y1="42424" x2="40530" y2="42424"/>
                        <a14:foregroundMark x1="17424" y1="56439" x2="17424" y2="56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5" t="12124"/>
          <a:stretch/>
        </p:blipFill>
        <p:spPr>
          <a:xfrm>
            <a:off x="6449044" y="4403278"/>
            <a:ext cx="2699948" cy="245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8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Section 1.1: Creating and uploading a new T3 trial</a:t>
            </a:r>
            <a:endParaRPr lang="en-US" sz="3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796250"/>
            <a:ext cx="8229600" cy="1887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 smtClean="0"/>
              <a:t>The trial description file generated by the “Manage Phenotype Trials” tool is in the format required for upload to T3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Alternatively, a trial description template (below) can be used to upload trial information for one or more trials, or to edit existing trial information</a:t>
            </a:r>
          </a:p>
          <a:p>
            <a:pPr marL="705600" lvl="1">
              <a:lnSpc>
                <a:spcPct val="90000"/>
              </a:lnSpc>
            </a:pPr>
            <a:r>
              <a:rPr lang="en-US" sz="1800" dirty="0"/>
              <a:t>The template is available from the Data Submission page in the About T3 menu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See the T3 phenotype data tutorial for help uploading trial information to the Sandbox</a:t>
            </a:r>
            <a:endParaRPr lang="en-US" sz="2000" dirty="0"/>
          </a:p>
        </p:txBody>
      </p:sp>
      <p:pic>
        <p:nvPicPr>
          <p:cNvPr id="5" name="Picture 4" descr="Screen Shot 2016-03-11 at 12.28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18"/>
          <a:stretch/>
        </p:blipFill>
        <p:spPr>
          <a:xfrm>
            <a:off x="0" y="4053602"/>
            <a:ext cx="9144000" cy="280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22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Section 1.2: Creating a T3 field layout</a:t>
            </a:r>
            <a:endParaRPr lang="en-US" sz="3600" dirty="0"/>
          </a:p>
        </p:txBody>
      </p:sp>
      <p:pic>
        <p:nvPicPr>
          <p:cNvPr id="4" name="Picture 3" descr="Screen Shot 2016-06-17 at 11.45.0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127"/>
          <a:stretch/>
        </p:blipFill>
        <p:spPr>
          <a:xfrm>
            <a:off x="457200" y="6049653"/>
            <a:ext cx="4049159" cy="198119"/>
          </a:xfrm>
          <a:prstGeom prst="rect">
            <a:avLst/>
          </a:prstGeom>
        </p:spPr>
      </p:pic>
      <p:pic>
        <p:nvPicPr>
          <p:cNvPr id="5" name="Picture 4" descr="Screen Shot 2016-06-17 at 11.45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108936"/>
            <a:ext cx="4049159" cy="580693"/>
          </a:xfrm>
          <a:prstGeom prst="rect">
            <a:avLst/>
          </a:prstGeom>
        </p:spPr>
      </p:pic>
      <p:pic>
        <p:nvPicPr>
          <p:cNvPr id="6" name="Picture 5" descr="Screen Shot 2016-06-17 at 9.47.5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"/>
          <a:stretch/>
        </p:blipFill>
        <p:spPr>
          <a:xfrm>
            <a:off x="457200" y="1650079"/>
            <a:ext cx="4049159" cy="445885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21900" y="1650079"/>
            <a:ext cx="3864900" cy="4968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A field layout for a new T3 trial can be created at the same time as the trial description (see section 1.1) using the “Manage Phenotype Trials” tool.</a:t>
            </a:r>
          </a:p>
          <a:p>
            <a:pPr marL="0" indent="0">
              <a:buFont typeface="Arial"/>
              <a:buNone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Select an experimental 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Depending on the design selection you will be prompted to specify: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sz="2400" dirty="0" smtClean="0"/>
              <a:t>The number of replicates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sz="2400" dirty="0" smtClean="0"/>
              <a:t>The block size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sz="2400" dirty="0" smtClean="0"/>
              <a:t>The checks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400" dirty="0" smtClean="0"/>
              <a:t>Click “Create field layout”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400" dirty="0" smtClean="0"/>
              <a:t>Download the field layout</a:t>
            </a:r>
          </a:p>
          <a:p>
            <a:pPr marL="0" indent="0">
              <a:buFont typeface="Arial"/>
              <a:buNone/>
            </a:pPr>
            <a:endParaRPr lang="en-US" sz="2400" dirty="0" smtClean="0"/>
          </a:p>
          <a:p>
            <a:pPr marL="0" indent="0">
              <a:buFont typeface="Arial"/>
              <a:buNone/>
            </a:pPr>
            <a:r>
              <a:rPr lang="en-US" sz="2400" dirty="0" smtClean="0"/>
              <a:t>The field layout for a new T3 trial will use the lines in the “current selections”.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2410" y="5207753"/>
            <a:ext cx="234790" cy="157434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830598" y="6276553"/>
            <a:ext cx="234790" cy="157434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736" y="4995000"/>
            <a:ext cx="13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D63805"/>
                </a:solidFill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57203" y="6064655"/>
            <a:ext cx="13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63805"/>
                </a:solidFill>
              </a:rPr>
              <a:t>2</a:t>
            </a:r>
            <a:endParaRPr lang="en-US" dirty="0" smtClean="0">
              <a:solidFill>
                <a:srgbClr val="D63805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22410" y="6433987"/>
            <a:ext cx="234790" cy="157434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736" y="6205040"/>
            <a:ext cx="13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63805"/>
                </a:solidFill>
              </a:rPr>
              <a:t>3</a:t>
            </a:r>
            <a:endParaRPr lang="en-US" dirty="0" smtClean="0">
              <a:solidFill>
                <a:srgbClr val="D6380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667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6-06-17 at 11.44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64" y="1635350"/>
            <a:ext cx="4870639" cy="4241101"/>
          </a:xfrm>
          <a:prstGeom prst="rect">
            <a:avLst/>
          </a:prstGeom>
        </p:spPr>
      </p:pic>
      <p:pic>
        <p:nvPicPr>
          <p:cNvPr id="8" name="Picture 7" descr="Screen Shot 2016-06-17 at 11.45.0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65" y="5810357"/>
            <a:ext cx="4870638" cy="6985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Section </a:t>
            </a:r>
            <a:r>
              <a:rPr lang="en-US" sz="3600" dirty="0" smtClean="0"/>
              <a:t>1.2</a:t>
            </a:r>
            <a:r>
              <a:rPr lang="en-US" sz="3600" dirty="0"/>
              <a:t>: </a:t>
            </a:r>
            <a:r>
              <a:rPr lang="en-US" sz="3600" dirty="0" smtClean="0"/>
              <a:t>Creating a T3 field layout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27579" y="1635350"/>
            <a:ext cx="3567083" cy="4412056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dirty="0" smtClean="0"/>
              <a:t>To create a field layout for an existing T3 trial: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dirty="0" smtClean="0"/>
              <a:t>Choose “Select existing trial” at the top of the page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dirty="0" smtClean="0"/>
              <a:t>Select the breeding program responsible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dirty="0" smtClean="0"/>
              <a:t>Select the trial name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dirty="0" smtClean="0"/>
              <a:t>Choose an experimental design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dirty="0" smtClean="0"/>
              <a:t>Depending </a:t>
            </a:r>
            <a:r>
              <a:rPr lang="en-US" sz="1600" dirty="0"/>
              <a:t>on the design selection you will be prompted to specify: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sz="1400" dirty="0"/>
              <a:t>The number of replicates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sz="1400" dirty="0"/>
              <a:t>The block size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sz="1400" dirty="0"/>
              <a:t>The checks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dirty="0"/>
              <a:t>Click “Create field layout”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dirty="0"/>
              <a:t>Download the field </a:t>
            </a:r>
            <a:r>
              <a:rPr lang="en-US" sz="1600" dirty="0" smtClean="0"/>
              <a:t>layout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 smtClean="0"/>
              <a:t>The field layout for an existing T3 trial will use the lines in the “current selections”, unless the trial already has trial results stored in T3.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9674" y="2554929"/>
            <a:ext cx="234790" cy="157434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99674" y="2738450"/>
            <a:ext cx="234790" cy="157434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99674" y="4666737"/>
            <a:ext cx="234790" cy="157434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39531" y="6040666"/>
            <a:ext cx="234790" cy="157434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2526552"/>
            <a:ext cx="13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D63805"/>
                </a:solidFill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2311268"/>
            <a:ext cx="13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D63805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454839"/>
            <a:ext cx="13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D63805"/>
                </a:solidFill>
              </a:rPr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55967" y="5844550"/>
            <a:ext cx="13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D63805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049733"/>
            <a:ext cx="13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D63805"/>
                </a:solidFill>
              </a:rPr>
              <a:t>6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99675" y="6265118"/>
            <a:ext cx="234790" cy="157434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22410" y="2011302"/>
            <a:ext cx="234790" cy="157434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0" y="1799404"/>
            <a:ext cx="13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D63805"/>
                </a:solidFill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0973" y="10989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53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Section 1.2: Creating a T3 field layout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5310"/>
            <a:ext cx="8229600" cy="212484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dirty="0"/>
              <a:t>The </a:t>
            </a:r>
            <a:r>
              <a:rPr lang="en-US" sz="1800" dirty="0" smtClean="0"/>
              <a:t>field layout file </a:t>
            </a:r>
            <a:r>
              <a:rPr lang="en-US" sz="1800" dirty="0"/>
              <a:t>generated by the “Manage Phenotype Trials” tool is in the format required for upload to </a:t>
            </a:r>
            <a:r>
              <a:rPr lang="en-US" sz="1800" dirty="0" smtClean="0"/>
              <a:t>T3 </a:t>
            </a:r>
            <a:endParaRPr lang="en-US" sz="1800" b="1" dirty="0"/>
          </a:p>
          <a:p>
            <a:pPr lvl="1">
              <a:lnSpc>
                <a:spcPct val="80000"/>
              </a:lnSpc>
            </a:pPr>
            <a:r>
              <a:rPr lang="en-US" sz="1600" dirty="0" smtClean="0"/>
              <a:t>This is not the same as the Android Field Book format</a:t>
            </a:r>
          </a:p>
          <a:p>
            <a:pPr>
              <a:lnSpc>
                <a:spcPct val="80000"/>
              </a:lnSpc>
            </a:pPr>
            <a:r>
              <a:rPr lang="en-US" sz="1800" dirty="0"/>
              <a:t>Alternatively, </a:t>
            </a:r>
            <a:r>
              <a:rPr lang="en-US" sz="1800" dirty="0" smtClean="0"/>
              <a:t>the </a:t>
            </a:r>
            <a:r>
              <a:rPr lang="en-US" sz="1800" dirty="0" err="1" smtClean="0"/>
              <a:t>Fieldbook</a:t>
            </a:r>
            <a:r>
              <a:rPr lang="en-US" sz="1800" dirty="0" smtClean="0"/>
              <a:t> template (below) can be used to upload a field layout</a:t>
            </a:r>
          </a:p>
          <a:p>
            <a:pPr lvl="1">
              <a:lnSpc>
                <a:spcPct val="80000"/>
              </a:lnSpc>
            </a:pPr>
            <a:r>
              <a:rPr lang="en-US" sz="1600" dirty="0" smtClean="0"/>
              <a:t>The template is available from the Data Submission page in the About T3 menu</a:t>
            </a:r>
          </a:p>
          <a:p>
            <a:pPr>
              <a:lnSpc>
                <a:spcPct val="80000"/>
              </a:lnSpc>
            </a:pPr>
            <a:r>
              <a:rPr lang="en-US" sz="1800" b="1" dirty="0" smtClean="0"/>
              <a:t>It is necessary to supplement the information held in a field layout generated using the “Manage Phenotype Trials” tool before uploading it to T3</a:t>
            </a:r>
          </a:p>
          <a:p>
            <a:pPr lvl="1">
              <a:lnSpc>
                <a:spcPct val="80000"/>
              </a:lnSpc>
            </a:pPr>
            <a:r>
              <a:rPr lang="en-US" sz="1600" dirty="0" smtClean="0"/>
              <a:t>The “row” and “column” fields are required but are not filled in by the T3 tool</a:t>
            </a:r>
          </a:p>
          <a:p>
            <a:pPr lvl="1">
              <a:lnSpc>
                <a:spcPct val="80000"/>
              </a:lnSpc>
            </a:pPr>
            <a:r>
              <a:rPr lang="en-US" sz="1600" dirty="0" smtClean="0"/>
              <a:t>Please follow the instructions in the </a:t>
            </a:r>
            <a:r>
              <a:rPr lang="en-US" sz="1600" dirty="0" err="1" smtClean="0"/>
              <a:t>Fieldbook</a:t>
            </a:r>
            <a:r>
              <a:rPr lang="en-US" sz="1600" dirty="0" smtClean="0"/>
              <a:t> template if you wish to fill in the remaining optional fields</a:t>
            </a:r>
            <a:endParaRPr lang="en-US" sz="1600" dirty="0"/>
          </a:p>
        </p:txBody>
      </p:sp>
      <p:pic>
        <p:nvPicPr>
          <p:cNvPr id="4" name="Picture 3" descr="Screen Shot 2016-06-17 at 1.36.4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36"/>
          <a:stretch/>
        </p:blipFill>
        <p:spPr>
          <a:xfrm>
            <a:off x="0" y="4054924"/>
            <a:ext cx="9144000" cy="28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96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Section 1.3: Uploading a T3 field layout to the T3/Oat Sandbox</a:t>
            </a:r>
            <a:endParaRPr lang="en-US" sz="3600" dirty="0"/>
          </a:p>
        </p:txBody>
      </p:sp>
      <p:pic>
        <p:nvPicPr>
          <p:cNvPr id="4" name="Picture 3" descr="Screen Shot 2016-03-10 at 1.41.3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717"/>
          <a:stretch/>
        </p:blipFill>
        <p:spPr>
          <a:xfrm>
            <a:off x="0" y="3343430"/>
            <a:ext cx="9144000" cy="351457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08453" y="1762231"/>
            <a:ext cx="7896648" cy="14151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Navigate to the T3/Oat Sandbox at </a:t>
            </a:r>
            <a:r>
              <a:rPr lang="en-US" sz="2400" dirty="0" smtClean="0">
                <a:hlinkClick r:id="rId3"/>
              </a:rPr>
              <a:t>https://t3sandbox.org/t3/sandbox/oat/</a:t>
            </a:r>
            <a:endParaRPr lang="en-US" sz="2400" dirty="0" smtClean="0"/>
          </a:p>
          <a:p>
            <a:r>
              <a:rPr lang="en-US" sz="2400" dirty="0" smtClean="0"/>
              <a:t>The curation menu will appear once you register and login</a:t>
            </a:r>
          </a:p>
          <a:p>
            <a:r>
              <a:rPr lang="en-US" sz="2400" dirty="0" smtClean="0"/>
              <a:t>Choose the Curate menu&gt; Phenotype Trials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endParaRPr lang="en-US" sz="2000" dirty="0"/>
          </a:p>
        </p:txBody>
      </p:sp>
      <p:pic>
        <p:nvPicPr>
          <p:cNvPr id="6" name="Picture 5" descr="Screen Shot 2016-03-10 at 1.23.32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" t="24488" r="96528" b="72008"/>
          <a:stretch/>
        </p:blipFill>
        <p:spPr>
          <a:xfrm>
            <a:off x="177800" y="4944979"/>
            <a:ext cx="151765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90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Section 1.3: Uploading a T3 field layout to the T3/Oat Sandbox</a:t>
            </a:r>
            <a:endParaRPr lang="en-US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9381" y="1785153"/>
            <a:ext cx="7896648" cy="7350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 smtClean="0"/>
              <a:t>The </a:t>
            </a:r>
            <a:r>
              <a:rPr lang="en-US" sz="2200" dirty="0"/>
              <a:t>s</a:t>
            </a:r>
            <a:r>
              <a:rPr lang="en-US" sz="2200" dirty="0" smtClean="0"/>
              <a:t>andbox allows you to test load your template. The T3/Oat Sandbox reverts to an exact copy of T3/Oat overnight.</a:t>
            </a:r>
          </a:p>
        </p:txBody>
      </p:sp>
      <p:pic>
        <p:nvPicPr>
          <p:cNvPr id="6" name="Picture 5" descr="Screen Shot 2016-06-17 at 1.32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699" y="2678942"/>
            <a:ext cx="4815932" cy="150828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959555" y="4398285"/>
            <a:ext cx="7556473" cy="735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/>
              <a:t>Browse for and upload the field layout file, created using either:</a:t>
            </a:r>
          </a:p>
          <a:p>
            <a:pPr lvl="1"/>
            <a:r>
              <a:rPr lang="en-US" sz="2000" dirty="0" smtClean="0"/>
              <a:t>The “Manage Phenotype Trials” tool</a:t>
            </a:r>
          </a:p>
          <a:p>
            <a:pPr lvl="1"/>
            <a:r>
              <a:rPr lang="en-US" sz="2000" dirty="0" smtClean="0"/>
              <a:t>The field layout template</a:t>
            </a:r>
          </a:p>
        </p:txBody>
      </p:sp>
    </p:spTree>
    <p:extLst>
      <p:ext uri="{BB962C8B-B14F-4D97-AF65-F5344CB8AC3E}">
        <p14:creationId xmlns:p14="http://schemas.microsoft.com/office/powerpoint/2010/main" val="3572540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Section 2: Downloading Android Field Book files from the T3/Oat Sandbox</a:t>
            </a:r>
            <a:endParaRPr lang="en-US" sz="3600" dirty="0"/>
          </a:p>
        </p:txBody>
      </p:sp>
      <p:pic>
        <p:nvPicPr>
          <p:cNvPr id="4" name="Picture 3" descr="Screen Shot 2016-06-17 at 2.06.4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029"/>
          <a:stretch/>
        </p:blipFill>
        <p:spPr>
          <a:xfrm>
            <a:off x="0" y="3343430"/>
            <a:ext cx="9144000" cy="351457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08453" y="1762231"/>
            <a:ext cx="7896648" cy="14151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You should now have loaded a trial description and a field layout to the T3/Oat Sandbox</a:t>
            </a:r>
          </a:p>
          <a:p>
            <a:pPr lvl="1"/>
            <a:r>
              <a:rPr lang="en-US" sz="2000" dirty="0" smtClean="0"/>
              <a:t>If you have not yet submitted these files to the production version of T3/Oat then the next step should be carried out in the T3/Oat Sandbox</a:t>
            </a:r>
          </a:p>
          <a:p>
            <a:r>
              <a:rPr lang="en-US" sz="2400" dirty="0" smtClean="0"/>
              <a:t>Choose the Download menu&gt; Android Field Book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endParaRPr lang="en-US" sz="2000" dirty="0"/>
          </a:p>
        </p:txBody>
      </p:sp>
      <p:pic>
        <p:nvPicPr>
          <p:cNvPr id="7" name="Picture 6" descr="Screen Shot 2016-06-17 at 2.06.4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" t="22946" r="96711" b="73094"/>
          <a:stretch/>
        </p:blipFill>
        <p:spPr>
          <a:xfrm>
            <a:off x="178255" y="4957254"/>
            <a:ext cx="1459475" cy="27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91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Section 2: Downloading Android Field Book files from the T3/Oat Sandbox</a:t>
            </a:r>
          </a:p>
        </p:txBody>
      </p:sp>
      <p:pic>
        <p:nvPicPr>
          <p:cNvPr id="8" name="Picture 7" descr="Screen Shot 2016-06-16 at 1.56.3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4"/>
          <a:stretch/>
        </p:blipFill>
        <p:spPr>
          <a:xfrm>
            <a:off x="457199" y="1671618"/>
            <a:ext cx="5178273" cy="3745505"/>
          </a:xfrm>
          <a:prstGeom prst="rect">
            <a:avLst/>
          </a:prstGeom>
        </p:spPr>
      </p:pic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6280376" y="1671618"/>
            <a:ext cx="2570720" cy="4211972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2000" dirty="0" smtClean="0"/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6280376" y="1568993"/>
            <a:ext cx="257072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Select the required field layout from the drop-down menu.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000" dirty="0" smtClean="0"/>
              <a:t>To download T3 traits: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Choose a trait category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Select one or more traits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000" dirty="0" smtClean="0"/>
              <a:t>Hold Ctrl (PC) or </a:t>
            </a:r>
            <a:r>
              <a:rPr lang="en-US" sz="2000" dirty="0" smtClean="0">
                <a:latin typeface="Lucida Grande"/>
                <a:ea typeface="Lucida Grande"/>
                <a:cs typeface="Lucida Grande"/>
              </a:rPr>
              <a:t>⌘</a:t>
            </a:r>
            <a:r>
              <a:rPr lang="en-US" sz="2000" dirty="0"/>
              <a:t> </a:t>
            </a:r>
            <a:r>
              <a:rPr lang="en-US" sz="2000" dirty="0" smtClean="0"/>
              <a:t>(Mac)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Click “Download”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000" dirty="0" smtClean="0"/>
              <a:t>Navigate to the About T3 menu&gt; Trait Descriptions for more details about the traits available in T3/Oat.</a:t>
            </a:r>
          </a:p>
        </p:txBody>
      </p:sp>
      <p:pic>
        <p:nvPicPr>
          <p:cNvPr id="7" name="Picture 6" descr="Screen Shot 2016-06-17 at 2.11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853" y="3988545"/>
            <a:ext cx="4492608" cy="2554445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cxnSp>
        <p:nvCxnSpPr>
          <p:cNvPr id="9" name="Straight Connector 8"/>
          <p:cNvCxnSpPr/>
          <p:nvPr/>
        </p:nvCxnSpPr>
        <p:spPr>
          <a:xfrm>
            <a:off x="6072022" y="3872270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5635472" y="3606352"/>
            <a:ext cx="525989" cy="382193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457199" y="5417124"/>
            <a:ext cx="1211654" cy="112586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7199" y="3600464"/>
            <a:ext cx="517827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635472" y="3606352"/>
            <a:ext cx="0" cy="382193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57200" y="3606352"/>
            <a:ext cx="0" cy="181077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57201" y="5417123"/>
            <a:ext cx="1211652" cy="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749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Section 3: Importing files to </a:t>
            </a:r>
            <a:r>
              <a:rPr lang="en-US" sz="3600" dirty="0" smtClean="0"/>
              <a:t>the Android </a:t>
            </a:r>
            <a:r>
              <a:rPr lang="en-US" sz="3600" dirty="0"/>
              <a:t>Field Book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59566"/>
            <a:ext cx="3796053" cy="755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1800" dirty="0" smtClean="0"/>
              <a:t>The Android File Transfer program for Mac (other methods of loading the files to the AFB are available)</a:t>
            </a:r>
          </a:p>
        </p:txBody>
      </p:sp>
      <p:pic>
        <p:nvPicPr>
          <p:cNvPr id="6" name="Picture 5" descr="Screen Shot 2016-06-20 at 11.06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872798"/>
            <a:ext cx="3796052" cy="2980874"/>
          </a:xfrm>
          <a:prstGeom prst="rect">
            <a:avLst/>
          </a:prstGeom>
        </p:spPr>
      </p:pic>
      <p:pic>
        <p:nvPicPr>
          <p:cNvPr id="7" name="Picture 6" descr="Screen Shot 2016-06-20 at 11.12.11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4"/>
          <a:stretch/>
        </p:blipFill>
        <p:spPr>
          <a:xfrm>
            <a:off x="5244584" y="2872797"/>
            <a:ext cx="3442216" cy="29808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368523" y="3582225"/>
            <a:ext cx="5188574" cy="929248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092850" y="3743594"/>
            <a:ext cx="5464247" cy="1348711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5244584" y="5859567"/>
            <a:ext cx="3442216" cy="755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1800" dirty="0" smtClean="0"/>
              <a:t>A folder containing the field layout and the file of T3 traits  downloaded from T3/Oat in sections 1 &amp; 2 of this tutorial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1658043"/>
            <a:ext cx="8229600" cy="1095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sz="2400" dirty="0" smtClean="0"/>
              <a:t>Connect your tablet to your computer</a:t>
            </a:r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sz="2400" dirty="0" smtClean="0"/>
              <a:t>Move the </a:t>
            </a:r>
            <a:r>
              <a:rPr lang="en-US" sz="2400" dirty="0"/>
              <a:t>two </a:t>
            </a:r>
            <a:r>
              <a:rPr lang="en-US" sz="2400" dirty="0" smtClean="0"/>
              <a:t>files downloaded from T3/Oat into </a:t>
            </a:r>
            <a:r>
              <a:rPr lang="en-US" sz="2400" dirty="0"/>
              <a:t>the </a:t>
            </a:r>
            <a:r>
              <a:rPr lang="en-US" sz="2400" dirty="0" smtClean="0"/>
              <a:t>Android Field Book folder on your tablet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3452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Section </a:t>
            </a:r>
            <a:r>
              <a:rPr lang="en-US" sz="3600" dirty="0" smtClean="0"/>
              <a:t>3: </a:t>
            </a:r>
            <a:r>
              <a:rPr lang="en-US" sz="3600" dirty="0"/>
              <a:t>Importing files to </a:t>
            </a:r>
            <a:r>
              <a:rPr lang="en-US" sz="3600" dirty="0" smtClean="0"/>
              <a:t>the Android </a:t>
            </a:r>
            <a:r>
              <a:rPr lang="en-US" sz="3600" dirty="0"/>
              <a:t>Field </a:t>
            </a:r>
            <a:r>
              <a:rPr lang="en-US" sz="3600" dirty="0" smtClean="0"/>
              <a:t>Book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9360" y="1821070"/>
            <a:ext cx="478744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dirty="0" smtClean="0"/>
              <a:t>field layout </a:t>
            </a:r>
            <a:r>
              <a:rPr lang="en-US" sz="2800" dirty="0"/>
              <a:t>should be placed in the folder called “</a:t>
            </a:r>
            <a:r>
              <a:rPr lang="en-US" sz="2800" dirty="0" err="1"/>
              <a:t>field_import</a:t>
            </a:r>
            <a:r>
              <a:rPr lang="en-US" sz="2800" dirty="0"/>
              <a:t>”</a:t>
            </a:r>
          </a:p>
          <a:p>
            <a:r>
              <a:rPr lang="en-US" sz="2800" dirty="0"/>
              <a:t>The file of T3 traits should be placed in the folder called “trait</a:t>
            </a:r>
            <a:r>
              <a:rPr lang="en-US" sz="2800" dirty="0" smtClean="0"/>
              <a:t>”</a:t>
            </a:r>
          </a:p>
          <a:p>
            <a:pPr marL="0" indent="0">
              <a:buNone/>
            </a:pPr>
            <a:r>
              <a:rPr lang="en-US" sz="2800" dirty="0" smtClean="0"/>
              <a:t>These two files enable you to begin recording results using the AFB app.</a:t>
            </a:r>
            <a:endParaRPr lang="en-US" sz="2800" dirty="0"/>
          </a:p>
        </p:txBody>
      </p:sp>
      <p:pic>
        <p:nvPicPr>
          <p:cNvPr id="4" name="Picture 3" descr="Screen Shot 2016-06-20 at 14.51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1070"/>
            <a:ext cx="3292536" cy="452596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3278549" y="4217781"/>
            <a:ext cx="305210" cy="0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973815" y="5384176"/>
            <a:ext cx="305211" cy="0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222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Triticeae</a:t>
            </a:r>
            <a:r>
              <a:rPr lang="en-US" dirty="0" smtClean="0"/>
              <a:t> Toolbox (T3)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90" y="1573662"/>
            <a:ext cx="8433102" cy="2262982"/>
          </a:xfrm>
        </p:spPr>
        <p:txBody>
          <a:bodyPr>
            <a:normAutofit/>
          </a:bodyPr>
          <a:lstStyle/>
          <a:p>
            <a:pPr marL="274320" indent="-274320"/>
            <a:r>
              <a:rPr lang="en-US" sz="2200" dirty="0" smtClean="0"/>
              <a:t>Each of the T3 databases can be reached from the T3 homepage: </a:t>
            </a:r>
            <a:r>
              <a:rPr lang="en-US" sz="2200" dirty="0" smtClean="0">
                <a:solidFill>
                  <a:schemeClr val="tx1"/>
                </a:solidFill>
                <a:hlinkClick r:id="rId2"/>
              </a:rPr>
              <a:t>https://triticeaetoolbox.org</a:t>
            </a:r>
            <a:endParaRPr lang="en-US" sz="2200" dirty="0" smtClean="0">
              <a:solidFill>
                <a:schemeClr val="tx1"/>
              </a:solidFill>
            </a:endParaRPr>
          </a:p>
          <a:p>
            <a:pPr marL="274320" indent="-274320"/>
            <a:r>
              <a:rPr lang="en-US" sz="2200" dirty="0" smtClean="0"/>
              <a:t>T3/Oat will be used for demonstration purposes but these instructions are applicable to each instance of T3</a:t>
            </a:r>
            <a:endParaRPr lang="en-US" sz="2200" dirty="0" smtClean="0">
              <a:solidFill>
                <a:schemeClr val="tx1"/>
              </a:solidFill>
            </a:endParaRPr>
          </a:p>
        </p:txBody>
      </p:sp>
      <p:pic>
        <p:nvPicPr>
          <p:cNvPr id="5" name="Picture 4" descr="Screen Shot 2016-07-29 at 9.41.43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" b="37522"/>
          <a:stretch/>
        </p:blipFill>
        <p:spPr>
          <a:xfrm>
            <a:off x="0" y="3150384"/>
            <a:ext cx="9144000" cy="370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33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2541" y="1772188"/>
            <a:ext cx="4400550" cy="4525963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800" dirty="0" smtClean="0"/>
              <a:t>To begin using the AFB app you must first load the field layout and the trait file in the app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Open the AFB app on your </a:t>
            </a:r>
            <a:r>
              <a:rPr lang="en-US" sz="2800" dirty="0" smtClean="0"/>
              <a:t>tablet</a:t>
            </a:r>
          </a:p>
          <a:p>
            <a:pPr>
              <a:spcBef>
                <a:spcPts val="600"/>
              </a:spcBef>
            </a:pPr>
            <a:r>
              <a:rPr lang="en-US" sz="2800" dirty="0" smtClean="0"/>
              <a:t>Navigate to the settings menu</a:t>
            </a:r>
          </a:p>
        </p:txBody>
      </p:sp>
      <p:pic>
        <p:nvPicPr>
          <p:cNvPr id="5" name="Picture 4" descr="Screenshot_20160620-1452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8625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89912" y="274638"/>
            <a:ext cx="4854088" cy="1143000"/>
          </a:xfrm>
        </p:spPr>
        <p:txBody>
          <a:bodyPr>
            <a:noAutofit/>
          </a:bodyPr>
          <a:lstStyle/>
          <a:p>
            <a:r>
              <a:rPr lang="en-US" sz="3200" dirty="0"/>
              <a:t>Section </a:t>
            </a:r>
            <a:r>
              <a:rPr lang="en-US" sz="3200" dirty="0" smtClean="0"/>
              <a:t>3: </a:t>
            </a:r>
            <a:r>
              <a:rPr lang="en-US" sz="3200" dirty="0"/>
              <a:t>Importing files to </a:t>
            </a:r>
            <a:r>
              <a:rPr lang="en-US" sz="3200" dirty="0" smtClean="0"/>
              <a:t>the Android </a:t>
            </a:r>
            <a:r>
              <a:rPr lang="en-US" sz="3200" dirty="0"/>
              <a:t>Field Book</a:t>
            </a:r>
          </a:p>
        </p:txBody>
      </p:sp>
    </p:spTree>
    <p:extLst>
      <p:ext uri="{BB962C8B-B14F-4D97-AF65-F5344CB8AC3E}">
        <p14:creationId xmlns:p14="http://schemas.microsoft.com/office/powerpoint/2010/main" val="2486662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9912" y="274638"/>
            <a:ext cx="4854088" cy="1143000"/>
          </a:xfrm>
        </p:spPr>
        <p:txBody>
          <a:bodyPr>
            <a:noAutofit/>
          </a:bodyPr>
          <a:lstStyle/>
          <a:p>
            <a:r>
              <a:rPr lang="en-US" sz="3200" dirty="0"/>
              <a:t>Section 3: Importing files to the Android Field Book</a:t>
            </a:r>
          </a:p>
        </p:txBody>
      </p:sp>
      <p:pic>
        <p:nvPicPr>
          <p:cNvPr id="5" name="Picture 4" descr="Screenshot_20160620-1453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18"/>
            <a:ext cx="4289913" cy="686386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22541" y="1719268"/>
            <a:ext cx="44005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To load </a:t>
            </a:r>
            <a:r>
              <a:rPr lang="en-US" sz="2800" dirty="0" smtClean="0"/>
              <a:t>the </a:t>
            </a:r>
            <a:r>
              <a:rPr lang="en-US" sz="2800" dirty="0"/>
              <a:t>field </a:t>
            </a:r>
            <a:r>
              <a:rPr lang="en-US" sz="2800" dirty="0" smtClean="0"/>
              <a:t>layout:</a:t>
            </a:r>
            <a:endParaRPr lang="en-US" sz="2800" dirty="0"/>
          </a:p>
          <a:p>
            <a:r>
              <a:rPr lang="en-US" sz="2800" dirty="0"/>
              <a:t>Select “Fields” from the settings menu</a:t>
            </a:r>
          </a:p>
          <a:p>
            <a:r>
              <a:rPr lang="en-US" sz="2800" dirty="0" smtClean="0"/>
              <a:t>Select the relevant field layout </a:t>
            </a:r>
            <a:r>
              <a:rPr lang="en-US" sz="2800" dirty="0"/>
              <a:t>file from the “Import field” window</a:t>
            </a:r>
          </a:p>
        </p:txBody>
      </p:sp>
    </p:spTree>
    <p:extLst>
      <p:ext uri="{BB962C8B-B14F-4D97-AF65-F5344CB8AC3E}">
        <p14:creationId xmlns:p14="http://schemas.microsoft.com/office/powerpoint/2010/main" val="1518484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_20160620-1453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3544" cy="686967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89912" y="274638"/>
            <a:ext cx="4854088" cy="1143000"/>
          </a:xfrm>
        </p:spPr>
        <p:txBody>
          <a:bodyPr>
            <a:noAutofit/>
          </a:bodyPr>
          <a:lstStyle/>
          <a:p>
            <a:r>
              <a:rPr lang="en-US" sz="3200" dirty="0"/>
              <a:t>Section 3: Importing files to the Android Field Book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22541" y="1719268"/>
            <a:ext cx="44005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Select the </a:t>
            </a:r>
            <a:r>
              <a:rPr lang="en-US" sz="2800" dirty="0" err="1" smtClean="0"/>
              <a:t>plot_id</a:t>
            </a:r>
            <a:r>
              <a:rPr lang="en-US" sz="2800" dirty="0" smtClean="0"/>
              <a:t> as the unique identifier</a:t>
            </a:r>
          </a:p>
          <a:p>
            <a:r>
              <a:rPr lang="en-US" sz="2800" dirty="0" smtClean="0"/>
              <a:t>Choose which fields to use for the primary and secondary order</a:t>
            </a:r>
          </a:p>
          <a:p>
            <a:r>
              <a:rPr lang="en-US" sz="2800" dirty="0" smtClean="0"/>
              <a:t>Click “OK”</a:t>
            </a:r>
          </a:p>
        </p:txBody>
      </p:sp>
    </p:spTree>
    <p:extLst>
      <p:ext uri="{BB962C8B-B14F-4D97-AF65-F5344CB8AC3E}">
        <p14:creationId xmlns:p14="http://schemas.microsoft.com/office/powerpoint/2010/main" val="270063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22541" y="1600200"/>
            <a:ext cx="44005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To load </a:t>
            </a:r>
            <a:r>
              <a:rPr lang="en-US" sz="2800" dirty="0" smtClean="0"/>
              <a:t>the T3 traits:</a:t>
            </a:r>
          </a:p>
          <a:p>
            <a:r>
              <a:rPr lang="en-US" sz="2800" dirty="0" smtClean="0"/>
              <a:t>Select “Traits” from the settings menu</a:t>
            </a:r>
          </a:p>
          <a:p>
            <a:r>
              <a:rPr lang="en-US" sz="2800" dirty="0" smtClean="0"/>
              <a:t>Select the </a:t>
            </a:r>
            <a:r>
              <a:rPr lang="en-US" sz="2800" dirty="0" smtClean="0">
                <a:latin typeface="Wingdings"/>
                <a:ea typeface="Wingdings"/>
                <a:cs typeface="Wingdings"/>
                <a:sym typeface="Wingdings"/>
              </a:rPr>
              <a:t></a:t>
            </a:r>
            <a:r>
              <a:rPr lang="en-US" sz="2800" dirty="0" smtClean="0">
                <a:ea typeface="Wingdings"/>
                <a:cs typeface="Wingdings"/>
                <a:sym typeface="Wingdings"/>
              </a:rPr>
              <a:t> </a:t>
            </a:r>
            <a:r>
              <a:rPr lang="en-US" sz="2800" dirty="0" smtClean="0"/>
              <a:t>symbol in the top right corner of the </a:t>
            </a:r>
            <a:r>
              <a:rPr lang="en-US" sz="2800" dirty="0"/>
              <a:t>t</a:t>
            </a:r>
            <a:r>
              <a:rPr lang="en-US" sz="2800" dirty="0" smtClean="0"/>
              <a:t>raits screen</a:t>
            </a:r>
          </a:p>
          <a:p>
            <a:r>
              <a:rPr lang="en-US" sz="2800" dirty="0" smtClean="0"/>
              <a:t>Choose to “Import” traits</a:t>
            </a:r>
          </a:p>
          <a:p>
            <a:r>
              <a:rPr lang="en-US" sz="2800" dirty="0" smtClean="0"/>
              <a:t>Select the relevant T3 trait file when prompted</a:t>
            </a:r>
            <a:endParaRPr lang="en-US" sz="2800" dirty="0"/>
          </a:p>
        </p:txBody>
      </p:sp>
      <p:pic>
        <p:nvPicPr>
          <p:cNvPr id="4" name="Picture 3" descr="Screenshot_20160620-1454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286249" cy="685799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289912" y="274638"/>
            <a:ext cx="4854088" cy="1143000"/>
          </a:xfrm>
        </p:spPr>
        <p:txBody>
          <a:bodyPr>
            <a:noAutofit/>
          </a:bodyPr>
          <a:lstStyle/>
          <a:p>
            <a:r>
              <a:rPr lang="en-US" sz="3200" dirty="0"/>
              <a:t>Section 3: Importing files to the Android Field Book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353978" y="487188"/>
            <a:ext cx="712520" cy="579179"/>
          </a:xfrm>
          <a:prstGeom prst="straightConnector1">
            <a:avLst/>
          </a:prstGeom>
          <a:ln w="38100" cmpd="sng"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333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_20160620-1454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86250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289912" y="274638"/>
            <a:ext cx="48540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Section 3: Importing files to the Android Field Book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22541" y="1600200"/>
            <a:ext cx="4271034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The traits from the T3 trait import file should now be displayed in the trait window of the AFB app</a:t>
            </a:r>
          </a:p>
          <a:p>
            <a:r>
              <a:rPr lang="en-US" sz="2400" dirty="0" smtClean="0"/>
              <a:t>Click the back arrow </a:t>
            </a:r>
            <a:r>
              <a:rPr lang="en-US" sz="2400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smtClean="0">
                <a:sym typeface="Wingdings"/>
              </a:rPr>
              <a:t>in the top left corner of the app to reach the settings menu again</a:t>
            </a:r>
          </a:p>
          <a:p>
            <a:r>
              <a:rPr lang="en-US" sz="2400" dirty="0" smtClean="0">
                <a:sym typeface="Wingdings"/>
              </a:rPr>
              <a:t>Select the back arrow </a:t>
            </a:r>
            <a:r>
              <a:rPr lang="en-US" sz="2400" dirty="0" smtClean="0">
                <a:latin typeface="Wingdings"/>
                <a:ea typeface="Wingdings"/>
                <a:cs typeface="Wingdings"/>
                <a:sym typeface="Wingdings"/>
              </a:rPr>
              <a:t> </a:t>
            </a:r>
            <a:r>
              <a:rPr lang="en-US" sz="2400" dirty="0" smtClean="0">
                <a:sym typeface="Wingdings"/>
              </a:rPr>
              <a:t>again to reach the data entry screen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11490" y="487188"/>
            <a:ext cx="712520" cy="579179"/>
          </a:xfrm>
          <a:prstGeom prst="straightConnector1">
            <a:avLst/>
          </a:prstGeom>
          <a:ln w="38100" cmpd="sng"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564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hot_20160620-1505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8625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89912" y="274638"/>
            <a:ext cx="48540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Section </a:t>
            </a:r>
            <a:r>
              <a:rPr lang="en-US" sz="3200" dirty="0" smtClean="0"/>
              <a:t>4: </a:t>
            </a:r>
            <a:r>
              <a:rPr lang="en-US" sz="3200" dirty="0"/>
              <a:t>Recording </a:t>
            </a:r>
            <a:r>
              <a:rPr lang="en-US" sz="3200" dirty="0" smtClean="0"/>
              <a:t>measurements in the Android Field Book</a:t>
            </a:r>
            <a:endParaRPr lang="en-US" sz="32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22541" y="1983864"/>
            <a:ext cx="44005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The small green arrows navigate between traits</a:t>
            </a:r>
          </a:p>
          <a:p>
            <a:r>
              <a:rPr lang="en-US" sz="2800" dirty="0" smtClean="0"/>
              <a:t>The large black arrows navigate through the plots</a:t>
            </a:r>
          </a:p>
          <a:p>
            <a:r>
              <a:rPr lang="en-US" sz="2800" dirty="0" smtClean="0"/>
              <a:t>Use the keypad to record measurements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2454460" y="3993086"/>
            <a:ext cx="712520" cy="579179"/>
          </a:xfrm>
          <a:prstGeom prst="straightConnector1">
            <a:avLst/>
          </a:prstGeom>
          <a:ln w="38100" cmpd="sng"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611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289912" y="274638"/>
            <a:ext cx="48540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Section </a:t>
            </a:r>
            <a:r>
              <a:rPr lang="en-US" sz="3200" dirty="0" smtClean="0"/>
              <a:t>5: Exporting trial results from the Android Field Book</a:t>
            </a:r>
            <a:endParaRPr lang="en-US" sz="3200" dirty="0"/>
          </a:p>
        </p:txBody>
      </p:sp>
      <p:pic>
        <p:nvPicPr>
          <p:cNvPr id="8" name="Picture 7" descr="Screenshot_20160620-1510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3544" cy="686967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22541" y="1917215"/>
            <a:ext cx="44005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Navigate to the Settings menu</a:t>
            </a:r>
          </a:p>
          <a:p>
            <a:r>
              <a:rPr lang="en-US" sz="2800" dirty="0"/>
              <a:t>S</a:t>
            </a:r>
            <a:r>
              <a:rPr lang="en-US" sz="2800" dirty="0" smtClean="0"/>
              <a:t>elect “Export”</a:t>
            </a:r>
          </a:p>
          <a:p>
            <a:r>
              <a:rPr lang="en-US" sz="2800" dirty="0" smtClean="0"/>
              <a:t>Choose the “Table” format</a:t>
            </a:r>
          </a:p>
          <a:p>
            <a:pPr marL="0" indent="0">
              <a:spcBef>
                <a:spcPts val="1872"/>
              </a:spcBef>
              <a:buNone/>
            </a:pPr>
            <a:r>
              <a:rPr lang="en-US" sz="2800" dirty="0" smtClean="0"/>
              <a:t>Clicking “OK” will create a file that can be uploaded directly to T3.</a:t>
            </a:r>
          </a:p>
        </p:txBody>
      </p:sp>
    </p:spTree>
    <p:extLst>
      <p:ext uri="{BB962C8B-B14F-4D97-AF65-F5344CB8AC3E}">
        <p14:creationId xmlns:p14="http://schemas.microsoft.com/office/powerpoint/2010/main" val="1688623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5: Exporting trial results from the Android Field Book</a:t>
            </a:r>
            <a:endParaRPr lang="en-US" dirty="0"/>
          </a:p>
        </p:txBody>
      </p:sp>
      <p:pic>
        <p:nvPicPr>
          <p:cNvPr id="5" name="Picture 4" descr="Screen Shot 2016-06-29 at 11.02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9" y="1818674"/>
            <a:ext cx="3158615" cy="432184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289296" y="1818674"/>
            <a:ext cx="4397504" cy="471646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Connect your tablet to your computer</a:t>
            </a:r>
          </a:p>
          <a:p>
            <a:r>
              <a:rPr lang="en-US" sz="2800" dirty="0" smtClean="0"/>
              <a:t>The exported results file will appear in the “</a:t>
            </a:r>
            <a:r>
              <a:rPr lang="en-US" sz="2800" dirty="0" err="1" smtClean="0"/>
              <a:t>field_export</a:t>
            </a:r>
            <a:r>
              <a:rPr lang="en-US" sz="2800" dirty="0" smtClean="0"/>
              <a:t>” folder within the AFB folder on your tablet</a:t>
            </a:r>
            <a:endParaRPr lang="en-US" sz="2400" dirty="0" smtClean="0"/>
          </a:p>
          <a:p>
            <a:r>
              <a:rPr lang="en-US" sz="2800" dirty="0" smtClean="0"/>
              <a:t>Save the results file to your computer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The next step is to upload your results to the T3/Oat Sandbox.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1" y="6140518"/>
            <a:ext cx="3263904" cy="755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1800" dirty="0" smtClean="0"/>
              <a:t>The Android File Transfer program for Mac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576776" y="4148667"/>
            <a:ext cx="459002" cy="225420"/>
          </a:xfrm>
          <a:prstGeom prst="straightConnector1">
            <a:avLst/>
          </a:prstGeom>
          <a:ln w="38100" cmpd="sng"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382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Section 6: </a:t>
            </a:r>
            <a:r>
              <a:rPr lang="en-US" sz="3600" dirty="0" smtClean="0"/>
              <a:t>Uploading Android Field Book trial </a:t>
            </a:r>
            <a:r>
              <a:rPr lang="en-US" sz="3600" dirty="0"/>
              <a:t>results to the </a:t>
            </a:r>
            <a:r>
              <a:rPr lang="en-US" sz="3600" dirty="0" smtClean="0"/>
              <a:t>T3/Oat </a:t>
            </a:r>
            <a:r>
              <a:rPr lang="en-US" sz="3600" dirty="0"/>
              <a:t>Sandbox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8453" y="1696121"/>
            <a:ext cx="7896648" cy="14151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Navigate to the T3/Oat Sandbox at </a:t>
            </a:r>
            <a:r>
              <a:rPr lang="en-US" sz="2400" dirty="0" smtClean="0">
                <a:hlinkClick r:id="rId2"/>
              </a:rPr>
              <a:t>https://t3sandbox.org/t3/sandbox/oat/</a:t>
            </a:r>
            <a:endParaRPr lang="en-US" sz="2400" dirty="0" smtClean="0"/>
          </a:p>
          <a:p>
            <a:r>
              <a:rPr lang="en-US" sz="2400" dirty="0" smtClean="0"/>
              <a:t>The curation menu will appear once you register and login</a:t>
            </a:r>
          </a:p>
          <a:p>
            <a:r>
              <a:rPr lang="en-US" sz="2400" dirty="0" smtClean="0"/>
              <a:t>Choose the Curate menu&gt; Phenotype Results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endParaRPr lang="en-US" sz="2000" dirty="0"/>
          </a:p>
        </p:txBody>
      </p:sp>
      <p:pic>
        <p:nvPicPr>
          <p:cNvPr id="6" name="Picture 5" descr="Screen Shot 2016-06-29 at 9.57.42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46"/>
          <a:stretch/>
        </p:blipFill>
        <p:spPr>
          <a:xfrm>
            <a:off x="0" y="3343430"/>
            <a:ext cx="9144000" cy="3514570"/>
          </a:xfrm>
          <a:prstGeom prst="rect">
            <a:avLst/>
          </a:prstGeom>
        </p:spPr>
      </p:pic>
      <p:pic>
        <p:nvPicPr>
          <p:cNvPr id="8" name="Picture 7" descr="Screen Shot 2016-06-29 at 9.57.42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" t="23091" r="96832" b="73842"/>
          <a:stretch/>
        </p:blipFill>
        <p:spPr>
          <a:xfrm>
            <a:off x="211680" y="4974566"/>
            <a:ext cx="1374622" cy="21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14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Section 6: Uploading Android Field Book trial results to the T3/Oat Sandbox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54491" y="5316268"/>
            <a:ext cx="6258855" cy="735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 smtClean="0"/>
              <a:t>Under the “Android Field Book format” heading, browse for and upload the plot-level results recorded using the AFB app.</a:t>
            </a:r>
          </a:p>
        </p:txBody>
      </p:sp>
      <p:pic>
        <p:nvPicPr>
          <p:cNvPr id="6" name="Picture 5" descr="Screen Shot 2016-06-23 at 16.33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491" y="1907869"/>
            <a:ext cx="6258855" cy="322858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243225" y="2980673"/>
            <a:ext cx="595965" cy="368993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651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6-29 at 16.03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824"/>
            <a:ext cx="9144000" cy="3656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 Android Field Book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5198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400" dirty="0" smtClean="0"/>
              <a:t>The Android Field Book program was created by the Poland lab (Kansas State University). The program can be downloaded from:</a:t>
            </a:r>
          </a:p>
          <a:p>
            <a:pPr marL="0" indent="0" algn="ctr">
              <a:buNone/>
            </a:pP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://www.wheatgenetics.org/bioinformatics/22-android-field-</a:t>
            </a:r>
            <a:r>
              <a:rPr lang="en-US" sz="2000" dirty="0" smtClean="0">
                <a:hlinkClick r:id="rId3"/>
              </a:rPr>
              <a:t>book.html</a:t>
            </a:r>
            <a:endParaRPr lang="en-US" sz="2000" dirty="0" smtClean="0"/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dirty="0"/>
          </a:p>
        </p:txBody>
      </p:sp>
      <p:pic>
        <p:nvPicPr>
          <p:cNvPr id="6" name="Picture 5" descr="Screen Shot 2016-06-21 at 8.53.5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5327"/>
            <a:ext cx="9144000" cy="504497"/>
          </a:xfrm>
          <a:prstGeom prst="rect">
            <a:avLst/>
          </a:prstGeom>
        </p:spPr>
      </p:pic>
      <p:pic>
        <p:nvPicPr>
          <p:cNvPr id="7" name="Picture 6" descr="Screen Shot 2016-06-19 at 09.03.34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2" t="73994" r="64181" b="22981"/>
          <a:stretch/>
        </p:blipFill>
        <p:spPr>
          <a:xfrm>
            <a:off x="2410604" y="6666492"/>
            <a:ext cx="864659" cy="14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24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7: Submitting the Android Field Book trial to T3/Oat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460"/>
            <a:ext cx="8229600" cy="32810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You should be in possession of a: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Trial description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Field layout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Plot-level results file</a:t>
            </a:r>
          </a:p>
          <a:p>
            <a:pPr marL="0" indent="0">
              <a:buNone/>
            </a:pPr>
            <a:r>
              <a:rPr lang="en-US" sz="2800" dirty="0" smtClean="0"/>
              <a:t>The file of T3 traits does not need to be uploaded to T3.</a:t>
            </a:r>
          </a:p>
        </p:txBody>
      </p:sp>
      <p:pic>
        <p:nvPicPr>
          <p:cNvPr id="4" name="Picture 3" descr="Screen Shot 2016-06-21 at 4.44.20 P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455" b="95455" l="7955" r="97727">
                        <a14:foregroundMark x1="67424" y1="50000" x2="67424" y2="50000"/>
                        <a14:foregroundMark x1="78788" y1="49621" x2="78788" y2="49621"/>
                        <a14:foregroundMark x1="78030" y1="46212" x2="78030" y2="46212"/>
                        <a14:foregroundMark x1="82576" y1="56439" x2="82576" y2="56439"/>
                        <a14:foregroundMark x1="71970" y1="39773" x2="71970" y2="39773"/>
                        <a14:foregroundMark x1="73106" y1="48864" x2="73106" y2="48864"/>
                        <a14:foregroundMark x1="73864" y1="36742" x2="73864" y2="36742"/>
                        <a14:foregroundMark x1="93939" y1="54545" x2="93939" y2="54545"/>
                        <a14:foregroundMark x1="76136" y1="57955" x2="76136" y2="57955"/>
                        <a14:foregroundMark x1="40530" y1="42424" x2="40530" y2="42424"/>
                        <a14:foregroundMark x1="17424" y1="56439" x2="17424" y2="56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5" t="12124"/>
          <a:stretch/>
        </p:blipFill>
        <p:spPr>
          <a:xfrm>
            <a:off x="6449044" y="4403278"/>
            <a:ext cx="2699948" cy="24547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436409"/>
            <a:ext cx="55769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</a:t>
            </a:r>
            <a:r>
              <a:rPr lang="en-US" sz="2800" dirty="0" smtClean="0"/>
              <a:t>final </a:t>
            </a:r>
            <a:r>
              <a:rPr lang="en-US" sz="2800" dirty="0"/>
              <a:t>step is to </a:t>
            </a:r>
            <a:r>
              <a:rPr lang="en-US" sz="2800" dirty="0" smtClean="0"/>
              <a:t>submit these three documents to the curator for upload to the T3/Oat database.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122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Section </a:t>
            </a:r>
            <a:r>
              <a:rPr lang="en-US" sz="3600" dirty="0" smtClean="0"/>
              <a:t>7: Submitting the Android Field Book trial to T3/Oat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899" y="1815356"/>
            <a:ext cx="8716434" cy="1137356"/>
          </a:xfrm>
        </p:spPr>
        <p:txBody>
          <a:bodyPr>
            <a:noAutofit/>
          </a:bodyPr>
          <a:lstStyle/>
          <a:p>
            <a:r>
              <a:rPr lang="en-US" sz="2400" dirty="0" smtClean="0"/>
              <a:t>Navigate to the Data Submission page from the About T3 menu</a:t>
            </a:r>
          </a:p>
          <a:p>
            <a:r>
              <a:rPr lang="en-US" sz="2400" dirty="0" smtClean="0"/>
              <a:t>Click the “Submit” button</a:t>
            </a:r>
            <a:endParaRPr lang="en-US" sz="2400" dirty="0"/>
          </a:p>
        </p:txBody>
      </p:sp>
      <p:pic>
        <p:nvPicPr>
          <p:cNvPr id="6" name="Picture 5" descr="Screen Shot 2016-03-10 at 1.25.4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33"/>
          <a:stretch/>
        </p:blipFill>
        <p:spPr>
          <a:xfrm>
            <a:off x="0" y="2999882"/>
            <a:ext cx="9144000" cy="385811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549400" y="2952712"/>
            <a:ext cx="952500" cy="2635288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een Shot 2016-03-10 at 1.25.4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27936" r="96389" b="68288"/>
          <a:stretch/>
        </p:blipFill>
        <p:spPr>
          <a:xfrm>
            <a:off x="215899" y="4597400"/>
            <a:ext cx="14700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58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7: Submitting the Android Field Book trial to T3/Oat</a:t>
            </a:r>
          </a:p>
        </p:txBody>
      </p:sp>
      <p:pic>
        <p:nvPicPr>
          <p:cNvPr id="4" name="Content Placeholder 3" descr="Screen Shot 2016-03-10 at 11.49.5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16" r="-15516"/>
          <a:stretch>
            <a:fillRect/>
          </a:stretch>
        </p:blipFill>
        <p:spPr>
          <a:xfrm>
            <a:off x="1108105" y="1872506"/>
            <a:ext cx="6925176" cy="3808580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96900" y="5852388"/>
            <a:ext cx="7948658" cy="89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 smtClean="0"/>
              <a:t>You can submit files that do not successfully upload to the T3/Oat Sandbox to receive help from the curator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6059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3-10 at 1.07.2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47"/>
          <a:stretch/>
        </p:blipFill>
        <p:spPr>
          <a:xfrm>
            <a:off x="0" y="2273300"/>
            <a:ext cx="9144000" cy="4584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660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 smtClean="0"/>
              <a:t>Please contact us if you need help using T3</a:t>
            </a:r>
            <a:endParaRPr lang="en-US" sz="22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248400" y="1943100"/>
            <a:ext cx="476284" cy="326668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029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T3 and the Android Field Book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T3 provides a series of tools that interface with the Android Field Book (AFB) program:</a:t>
            </a:r>
          </a:p>
          <a:p>
            <a:r>
              <a:rPr lang="en-US" sz="2800" dirty="0" smtClean="0"/>
              <a:t>T3 tools can be used to generate</a:t>
            </a:r>
          </a:p>
          <a:p>
            <a:pPr lvl="1"/>
            <a:r>
              <a:rPr lang="en-US" sz="2400" dirty="0" smtClean="0"/>
              <a:t>A field layout file</a:t>
            </a:r>
          </a:p>
          <a:p>
            <a:pPr lvl="1"/>
            <a:r>
              <a:rPr lang="en-US" sz="2400" dirty="0" smtClean="0"/>
              <a:t>A phenotypic trait file</a:t>
            </a:r>
          </a:p>
          <a:p>
            <a:pPr marL="347472" indent="0">
              <a:buNone/>
            </a:pPr>
            <a:r>
              <a:rPr lang="en-US" sz="2800" dirty="0" smtClean="0"/>
              <a:t>These two files are required to begin recording measurements using the AFB</a:t>
            </a:r>
          </a:p>
          <a:p>
            <a:r>
              <a:rPr lang="en-US" sz="2800" dirty="0" smtClean="0"/>
              <a:t>Trial results recorded in the AFB</a:t>
            </a:r>
          </a:p>
          <a:p>
            <a:pPr marL="347472" indent="0">
              <a:buNone/>
            </a:pPr>
            <a:r>
              <a:rPr lang="en-US" sz="2800" dirty="0" smtClean="0"/>
              <a:t>can be uploaded directly to T3</a:t>
            </a:r>
          </a:p>
        </p:txBody>
      </p:sp>
      <p:pic>
        <p:nvPicPr>
          <p:cNvPr id="4" name="Picture 3" descr="Screen Shot 2016-06-21 at 4.44.20 P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455" b="95455" l="7955" r="97727">
                        <a14:foregroundMark x1="67424" y1="50000" x2="67424" y2="50000"/>
                        <a14:foregroundMark x1="78788" y1="49621" x2="78788" y2="49621"/>
                        <a14:foregroundMark x1="78030" y1="46212" x2="78030" y2="46212"/>
                        <a14:foregroundMark x1="82576" y1="56439" x2="82576" y2="56439"/>
                        <a14:foregroundMark x1="71970" y1="39773" x2="71970" y2="39773"/>
                        <a14:foregroundMark x1="73106" y1="48864" x2="73106" y2="48864"/>
                        <a14:foregroundMark x1="73864" y1="36742" x2="73864" y2="36742"/>
                        <a14:foregroundMark x1="93939" y1="54545" x2="93939" y2="54545"/>
                        <a14:foregroundMark x1="76136" y1="57955" x2="76136" y2="57955"/>
                        <a14:foregroundMark x1="40530" y1="42424" x2="40530" y2="42424"/>
                        <a14:foregroundMark x1="17424" y1="56439" x2="17424" y2="56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5" t="12124"/>
          <a:stretch/>
        </p:blipFill>
        <p:spPr>
          <a:xfrm>
            <a:off x="6449044" y="4403278"/>
            <a:ext cx="2699948" cy="245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84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T3 and the Android Field Book app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68" y="1454891"/>
            <a:ext cx="7718778" cy="3933459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700" dirty="0" smtClean="0"/>
              <a:t>How to begin recording results using the AFB and T3:</a:t>
            </a:r>
          </a:p>
          <a:p>
            <a:pPr marL="514350" indent="-514350">
              <a:lnSpc>
                <a:spcPct val="90000"/>
              </a:lnSpc>
              <a:spcBef>
                <a:spcPts val="1248"/>
              </a:spcBef>
              <a:buFont typeface="+mj-lt"/>
              <a:buAutoNum type="arabicPeriod"/>
            </a:pPr>
            <a:r>
              <a:rPr lang="en-US" sz="2700" dirty="0" smtClean="0"/>
              <a:t>Create a trial in T3 (or use an existing T3 trial)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700" dirty="0" smtClean="0"/>
              <a:t>Create a field layout for the T3 trial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700" dirty="0" smtClean="0"/>
              <a:t>Download a field layout from T3 in the AFB format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700" dirty="0" smtClean="0"/>
              <a:t>Download a file of T3 traits in the AFB format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700" dirty="0" smtClean="0"/>
              <a:t>Import the field layout and trait file to the AFB app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700" dirty="0" smtClean="0"/>
              <a:t>Begin recording results using your</a:t>
            </a:r>
          </a:p>
          <a:p>
            <a:pPr marL="512064" lvl="1" indent="0">
              <a:lnSpc>
                <a:spcPct val="90000"/>
              </a:lnSpc>
              <a:buNone/>
            </a:pPr>
            <a:r>
              <a:rPr lang="en-US" sz="2700" dirty="0" smtClean="0"/>
              <a:t>tablet</a:t>
            </a:r>
          </a:p>
        </p:txBody>
      </p:sp>
      <p:pic>
        <p:nvPicPr>
          <p:cNvPr id="4" name="Picture 3" descr="Screen Shot 2016-06-21 at 4.44.20 P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455" b="95455" l="7955" r="97727">
                        <a14:foregroundMark x1="67424" y1="50000" x2="67424" y2="50000"/>
                        <a14:foregroundMark x1="78788" y1="49621" x2="78788" y2="49621"/>
                        <a14:foregroundMark x1="78030" y1="46212" x2="78030" y2="46212"/>
                        <a14:foregroundMark x1="82576" y1="56439" x2="82576" y2="56439"/>
                        <a14:foregroundMark x1="71970" y1="39773" x2="71970" y2="39773"/>
                        <a14:foregroundMark x1="73106" y1="48864" x2="73106" y2="48864"/>
                        <a14:foregroundMark x1="73864" y1="36742" x2="73864" y2="36742"/>
                        <a14:foregroundMark x1="93939" y1="54545" x2="93939" y2="54545"/>
                        <a14:foregroundMark x1="76136" y1="57955" x2="76136" y2="57955"/>
                        <a14:foregroundMark x1="40530" y1="42424" x2="40530" y2="42424"/>
                        <a14:foregroundMark x1="17424" y1="56439" x2="17424" y2="56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5" t="12124"/>
          <a:stretch/>
        </p:blipFill>
        <p:spPr>
          <a:xfrm>
            <a:off x="6449044" y="4403278"/>
            <a:ext cx="2699948" cy="245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5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1 at 4.44.20 P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455" b="95455" l="7955" r="97727">
                        <a14:foregroundMark x1="67424" y1="50000" x2="67424" y2="50000"/>
                        <a14:foregroundMark x1="78788" y1="49621" x2="78788" y2="49621"/>
                        <a14:foregroundMark x1="78030" y1="46212" x2="78030" y2="46212"/>
                        <a14:foregroundMark x1="82576" y1="56439" x2="82576" y2="56439"/>
                        <a14:foregroundMark x1="71970" y1="39773" x2="71970" y2="39773"/>
                        <a14:foregroundMark x1="73106" y1="48864" x2="73106" y2="48864"/>
                        <a14:foregroundMark x1="73864" y1="36742" x2="73864" y2="36742"/>
                        <a14:foregroundMark x1="93939" y1="54545" x2="93939" y2="54545"/>
                        <a14:foregroundMark x1="76136" y1="57955" x2="76136" y2="57955"/>
                        <a14:foregroundMark x1="40530" y1="42424" x2="40530" y2="42424"/>
                        <a14:foregroundMark x1="17424" y1="56439" x2="17424" y2="56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5" t="12124"/>
          <a:stretch/>
        </p:blipFill>
        <p:spPr>
          <a:xfrm>
            <a:off x="6449044" y="4403278"/>
            <a:ext cx="2699948" cy="2454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Tutorial 7: Outline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386166"/>
            <a:ext cx="6711244" cy="4525963"/>
          </a:xfrm>
        </p:spPr>
        <p:txBody>
          <a:bodyPr>
            <a:noAutofit/>
          </a:bodyPr>
          <a:lstStyle/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800" dirty="0" smtClean="0"/>
              <a:t>The “Manage Phenotype Trials” tool</a:t>
            </a:r>
          </a:p>
          <a:p>
            <a:pPr marL="914400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400" dirty="0" smtClean="0"/>
              <a:t>Creating and uploading a new T3 trial</a:t>
            </a:r>
          </a:p>
          <a:p>
            <a:pPr marL="914400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400" dirty="0" smtClean="0"/>
              <a:t>Creating a T3 field layout</a:t>
            </a:r>
          </a:p>
          <a:p>
            <a:pPr marL="914400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400" dirty="0" smtClean="0"/>
              <a:t>Uploading a T3 field layout to the Sandbox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800" dirty="0" smtClean="0"/>
              <a:t>Downloading AFB files from the Sandbox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800" dirty="0" smtClean="0"/>
              <a:t>Importing files to the AFB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800" dirty="0" smtClean="0"/>
              <a:t>Recording measurements in the AFB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800" dirty="0" smtClean="0"/>
              <a:t>Exporting trial results from the AFB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800" dirty="0" smtClean="0"/>
              <a:t>Uploading AFB trial results to the Sandbox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800" dirty="0" smtClean="0"/>
              <a:t>Submitting the AFB trial to T3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82553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Section 1: The “Manage Phenotype Trials” tool</a:t>
            </a:r>
            <a:endParaRPr lang="en-US" sz="3600" dirty="0"/>
          </a:p>
        </p:txBody>
      </p:sp>
      <p:pic>
        <p:nvPicPr>
          <p:cNvPr id="4" name="Picture 3" descr="Screen Shot 2016-06-21 at 2.11.4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9933"/>
          <a:stretch/>
        </p:blipFill>
        <p:spPr>
          <a:xfrm>
            <a:off x="0" y="3343430"/>
            <a:ext cx="9144000" cy="351457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08453" y="1613737"/>
            <a:ext cx="7896648" cy="1415160"/>
          </a:xfrm>
        </p:spPr>
        <p:txBody>
          <a:bodyPr>
            <a:noAutofit/>
          </a:bodyPr>
          <a:lstStyle/>
          <a:p>
            <a:r>
              <a:rPr lang="en-US" sz="2000" dirty="0"/>
              <a:t>Navigate to the T3/Oat homepage at </a:t>
            </a:r>
            <a:r>
              <a:rPr lang="en-US" sz="2000" dirty="0">
                <a:hlinkClick r:id="rId3"/>
              </a:rPr>
              <a:t>https://triticeaetoolbox.org/oat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 smtClean="0"/>
          </a:p>
          <a:p>
            <a:r>
              <a:rPr lang="en-US" sz="2000" dirty="0" smtClean="0"/>
              <a:t>The “Manage Phenotype Trials” tool can be used to:</a:t>
            </a:r>
          </a:p>
          <a:p>
            <a:pPr lvl="1"/>
            <a:r>
              <a:rPr lang="en-US" sz="2000" dirty="0" smtClean="0"/>
              <a:t>Create a new T3 trial</a:t>
            </a:r>
          </a:p>
          <a:p>
            <a:pPr lvl="1"/>
            <a:r>
              <a:rPr lang="en-US" sz="2000" dirty="0" smtClean="0"/>
              <a:t>Create a field layout for a new or an existing T3 trial</a:t>
            </a:r>
          </a:p>
        </p:txBody>
      </p:sp>
    </p:spTree>
    <p:extLst>
      <p:ext uri="{BB962C8B-B14F-4D97-AF65-F5344CB8AC3E}">
        <p14:creationId xmlns:p14="http://schemas.microsoft.com/office/powerpoint/2010/main" val="747032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Section 1.1: Creating and uploading a new T3 trial</a:t>
            </a:r>
            <a:endParaRPr lang="en-US" sz="3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45471"/>
            <a:ext cx="8229600" cy="17472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/>
              <a:buNone/>
            </a:pPr>
            <a:r>
              <a:rPr lang="en-US" sz="1900" dirty="0" smtClean="0"/>
              <a:t>It is necessary to provide trial information before a field layout can be generated using T3 tools. This trial information is not used by the AFB app.</a:t>
            </a:r>
          </a:p>
          <a:p>
            <a:pPr marL="0" indent="0">
              <a:lnSpc>
                <a:spcPct val="90000"/>
              </a:lnSpc>
              <a:buFont typeface="Arial"/>
              <a:buNone/>
            </a:pPr>
            <a:r>
              <a:rPr lang="en-US" sz="1900" dirty="0" smtClean="0"/>
              <a:t>To create a new T3 trial using the “Manage Phenotype Trials” tool:</a:t>
            </a:r>
          </a:p>
          <a:p>
            <a:pPr>
              <a:lnSpc>
                <a:spcPct val="90000"/>
              </a:lnSpc>
            </a:pPr>
            <a:r>
              <a:rPr lang="en-US" sz="1900" dirty="0" smtClean="0"/>
              <a:t>First select the set of lines in the trial using one of the line selection tools</a:t>
            </a:r>
          </a:p>
          <a:p>
            <a:pPr>
              <a:lnSpc>
                <a:spcPct val="90000"/>
              </a:lnSpc>
            </a:pPr>
            <a:r>
              <a:rPr lang="en-US" sz="1900" dirty="0" smtClean="0"/>
              <a:t>Then navigate to the Manage menu&gt; Phenotype Trials</a:t>
            </a:r>
            <a:endParaRPr lang="en-US" sz="1900" dirty="0"/>
          </a:p>
        </p:txBody>
      </p:sp>
      <p:pic>
        <p:nvPicPr>
          <p:cNvPr id="5" name="Picture 4" descr="Screen Shot 2016-06-21 at 2.24.1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18"/>
          <a:stretch/>
        </p:blipFill>
        <p:spPr>
          <a:xfrm>
            <a:off x="0" y="3343430"/>
            <a:ext cx="9144000" cy="351457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814357" y="4792198"/>
            <a:ext cx="534475" cy="684870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10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Section 1.1: Creating and uploading a new T3 trial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263" y="1659937"/>
            <a:ext cx="3875865" cy="501776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To create a new T3 trial: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Select “Create new trial” at the top of the page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Fill out the form</a:t>
            </a:r>
          </a:p>
          <a:p>
            <a:pPr marL="914400" lvl="1" indent="-514350">
              <a:buFont typeface="Lucida Grande"/>
              <a:buChar char="-"/>
            </a:pPr>
            <a:r>
              <a:rPr lang="en-US" sz="2900" dirty="0" smtClean="0"/>
              <a:t>Please contact the curator if you do not see the value that you require in a drop-down menu</a:t>
            </a:r>
          </a:p>
          <a:p>
            <a:pPr marL="0" lvl="1" indent="0">
              <a:buNone/>
            </a:pPr>
            <a:r>
              <a:rPr lang="en-US" sz="3200" dirty="0" smtClean="0"/>
              <a:t>* If you select an experimental design then you can create and download a field layout at this stage (see section 1.2)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“Create trial”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</a:t>
            </a:r>
            <a:r>
              <a:rPr lang="en-US" dirty="0" smtClean="0"/>
              <a:t>ownload the trial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Upload the trial description to the relevant Sandbox</a:t>
            </a:r>
          </a:p>
        </p:txBody>
      </p:sp>
      <p:pic>
        <p:nvPicPr>
          <p:cNvPr id="5" name="Picture 4" descr="Screen Shot 2016-06-17 at 9.47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9939"/>
            <a:ext cx="4373171" cy="482879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22410" y="2097585"/>
            <a:ext cx="234790" cy="157434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1885687"/>
            <a:ext cx="13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D63805"/>
                </a:solidFill>
              </a:rPr>
              <a:t>1</a:t>
            </a:r>
          </a:p>
        </p:txBody>
      </p:sp>
      <p:sp>
        <p:nvSpPr>
          <p:cNvPr id="4" name="Left Brace 3"/>
          <p:cNvSpPr/>
          <p:nvPr/>
        </p:nvSpPr>
        <p:spPr>
          <a:xfrm>
            <a:off x="222410" y="2625632"/>
            <a:ext cx="234790" cy="3619819"/>
          </a:xfrm>
          <a:prstGeom prst="leftBrace">
            <a:avLst>
              <a:gd name="adj1" fmla="val 8333"/>
              <a:gd name="adj2" fmla="val 50187"/>
            </a:avLst>
          </a:prstGeom>
          <a:ln>
            <a:solidFill>
              <a:srgbClr val="D73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4227872"/>
            <a:ext cx="13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D63805"/>
                </a:solidFill>
              </a:rPr>
              <a:t>2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2409" y="6245452"/>
            <a:ext cx="234790" cy="157434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6033554"/>
            <a:ext cx="13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D63805"/>
                </a:solidFill>
              </a:rPr>
              <a:t>3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892968" y="5574248"/>
            <a:ext cx="234790" cy="157434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27758" y="5353402"/>
            <a:ext cx="26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63805"/>
                </a:solidFill>
              </a:rPr>
              <a:t>*</a:t>
            </a:r>
            <a:endParaRPr lang="en-US" dirty="0" smtClean="0">
              <a:solidFill>
                <a:srgbClr val="D6380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06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1960</Words>
  <Application>Microsoft Macintosh PowerPoint</Application>
  <PresentationFormat>On-screen Show (4:3)</PresentationFormat>
  <Paragraphs>197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T3/Tutorials: Data Submission</vt:lpstr>
      <vt:lpstr>The Triticeae Toolbox (T3)</vt:lpstr>
      <vt:lpstr>The Android Field Book</vt:lpstr>
      <vt:lpstr>T3 and the Android Field Book</vt:lpstr>
      <vt:lpstr>T3 and the Android Field Book app</vt:lpstr>
      <vt:lpstr>Tutorial 7: Outline</vt:lpstr>
      <vt:lpstr>Section 1: The “Manage Phenotype Trials” tool</vt:lpstr>
      <vt:lpstr>Section 1.1: Creating and uploading a new T3 trial</vt:lpstr>
      <vt:lpstr>Section 1.1: Creating and uploading a new T3 trial</vt:lpstr>
      <vt:lpstr>Section 1.1: Creating and uploading a new T3 trial</vt:lpstr>
      <vt:lpstr>Section 1.2: Creating a T3 field layout</vt:lpstr>
      <vt:lpstr>Section 1.2: Creating a T3 field layout</vt:lpstr>
      <vt:lpstr>Section 1.2: Creating a T3 field layout</vt:lpstr>
      <vt:lpstr>Section 1.3: Uploading a T3 field layout to the T3/Oat Sandbox</vt:lpstr>
      <vt:lpstr>Section 1.3: Uploading a T3 field layout to the T3/Oat Sandbox</vt:lpstr>
      <vt:lpstr>Section 2: Downloading Android Field Book files from the T3/Oat Sandbox</vt:lpstr>
      <vt:lpstr>Section 2: Downloading Android Field Book files from the T3/Oat Sandbox</vt:lpstr>
      <vt:lpstr>Section 3: Importing files to the Android Field Book</vt:lpstr>
      <vt:lpstr>Section 3: Importing files to the Android Field Book</vt:lpstr>
      <vt:lpstr>Section 3: Importing files to the Android Field Book</vt:lpstr>
      <vt:lpstr>Section 3: Importing files to the Android Field Book</vt:lpstr>
      <vt:lpstr>Section 3: Importing files to the Android Field Book</vt:lpstr>
      <vt:lpstr>Section 3: Importing files to the Android Field Book</vt:lpstr>
      <vt:lpstr>PowerPoint Presentation</vt:lpstr>
      <vt:lpstr>PowerPoint Presentation</vt:lpstr>
      <vt:lpstr>PowerPoint Presentation</vt:lpstr>
      <vt:lpstr>Section 5: Exporting trial results from the Android Field Book</vt:lpstr>
      <vt:lpstr>Section 6: Uploading Android Field Book trial results to the T3/Oat Sandbox</vt:lpstr>
      <vt:lpstr>Section 6: Uploading Android Field Book trial results to the T3/Oat Sandbox</vt:lpstr>
      <vt:lpstr>Section 7: Submitting the Android Field Book trial to T3/Oat</vt:lpstr>
      <vt:lpstr>Section 7: Submitting the Android Field Book trial to T3/Oat</vt:lpstr>
      <vt:lpstr>Section 7: Submitting the Android Field Book trial to T3/Oat</vt:lpstr>
      <vt:lpstr>Contact Us</vt:lpstr>
    </vt:vector>
  </TitlesOfParts>
  <Company>Cornell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T3/Oat tutorials</dc:title>
  <dc:creator>Cornell University</dc:creator>
  <cp:lastModifiedBy>Cornell University</cp:lastModifiedBy>
  <cp:revision>109</cp:revision>
  <dcterms:created xsi:type="dcterms:W3CDTF">2016-06-28T14:49:20Z</dcterms:created>
  <dcterms:modified xsi:type="dcterms:W3CDTF">2016-10-14T14:50:05Z</dcterms:modified>
</cp:coreProperties>
</file>